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  <a:srgbClr val="CC66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PC-DC01\GeneralInfo\Jessica%20Hardy\Surveys\Budget%202023-24\Copy%20of%20Copy%20of%20survey_export_SPC_Residents_Survey_2023_24_Oct_25_2022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PC-DC01\GeneralInfo\Jessica%20Hardy\Surveys\Budget%202023-24\Copy%20of%20Copy%20of%20survey_export_SPC_Residents_Survey_2023_24_Oct_25_2022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PC-DC01\GeneralInfo\Jessica%20Hardy\Surveys\Budget%202023-24\Copy%20of%20Copy%20of%20survey_export_SPC_Residents_Survey_2023_24_Oct_25_2022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PC-DC01\GeneralInfo\Jessica%20Hardy\Surveys\Budget%202023-24\Copy%20of%20Copy%20of%20survey_export_SPC_Residents_Survey_2023_24_Oct_25_2022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PC-DC01\GeneralInfo\Jessica%20Hardy\Surveys\Budget%202023-24\Copy%20of%20Copy%20of%20survey_export_SPC_Residents_Survey_2023_24_Oct_25_2022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Used!$B$1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Used!$A$2:$A$12</c:f>
              <c:strCache>
                <c:ptCount val="11"/>
                <c:pt idx="0">
                  <c:v>Fireworks @ Roman Park</c:v>
                </c:pt>
                <c:pt idx="1">
                  <c:v>Seaside Trips</c:v>
                </c:pt>
                <c:pt idx="2">
                  <c:v>Other Coach Trips</c:v>
                </c:pt>
                <c:pt idx="3">
                  <c:v>MKPA</c:v>
                </c:pt>
                <c:pt idx="4">
                  <c:v>Community Parties</c:v>
                </c:pt>
                <c:pt idx="5">
                  <c:v>Christmas Market Trips</c:v>
                </c:pt>
                <c:pt idx="6">
                  <c:v>Circus Skills</c:v>
                </c:pt>
                <c:pt idx="7">
                  <c:v>Christmas Lunches Over 65's</c:v>
                </c:pt>
                <c:pt idx="8">
                  <c:v>Football</c:v>
                </c:pt>
                <c:pt idx="9">
                  <c:v>Basketball</c:v>
                </c:pt>
                <c:pt idx="10">
                  <c:v>Tennis</c:v>
                </c:pt>
              </c:strCache>
            </c:strRef>
          </c:cat>
          <c:val>
            <c:numRef>
              <c:f>Used!$B$2:$B$12</c:f>
              <c:numCache>
                <c:formatCode>General</c:formatCode>
                <c:ptCount val="11"/>
                <c:pt idx="0">
                  <c:v>39</c:v>
                </c:pt>
                <c:pt idx="1">
                  <c:v>29</c:v>
                </c:pt>
                <c:pt idx="2">
                  <c:v>28</c:v>
                </c:pt>
                <c:pt idx="3">
                  <c:v>20</c:v>
                </c:pt>
                <c:pt idx="4">
                  <c:v>22</c:v>
                </c:pt>
                <c:pt idx="5">
                  <c:v>24</c:v>
                </c:pt>
                <c:pt idx="6">
                  <c:v>13</c:v>
                </c:pt>
                <c:pt idx="7">
                  <c:v>15</c:v>
                </c:pt>
                <c:pt idx="8">
                  <c:v>11</c:v>
                </c:pt>
                <c:pt idx="9">
                  <c:v>4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78-4EC9-833F-2D621A8092A2}"/>
            </c:ext>
          </c:extLst>
        </c:ser>
        <c:ser>
          <c:idx val="1"/>
          <c:order val="1"/>
          <c:tx>
            <c:strRef>
              <c:f>Used!$C$1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2920515534891268E-3"/>
                  <c:y val="-1.723847818293257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E78-4EC9-833F-2D621A8092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Used!$A$2:$A$12</c:f>
              <c:strCache>
                <c:ptCount val="11"/>
                <c:pt idx="0">
                  <c:v>Fireworks @ Roman Park</c:v>
                </c:pt>
                <c:pt idx="1">
                  <c:v>Seaside Trips</c:v>
                </c:pt>
                <c:pt idx="2">
                  <c:v>Other Coach Trips</c:v>
                </c:pt>
                <c:pt idx="3">
                  <c:v>MKPA</c:v>
                </c:pt>
                <c:pt idx="4">
                  <c:v>Community Parties</c:v>
                </c:pt>
                <c:pt idx="5">
                  <c:v>Christmas Market Trips</c:v>
                </c:pt>
                <c:pt idx="6">
                  <c:v>Circus Skills</c:v>
                </c:pt>
                <c:pt idx="7">
                  <c:v>Christmas Lunches Over 65's</c:v>
                </c:pt>
                <c:pt idx="8">
                  <c:v>Football</c:v>
                </c:pt>
                <c:pt idx="9">
                  <c:v>Basketball</c:v>
                </c:pt>
                <c:pt idx="10">
                  <c:v>Tennis</c:v>
                </c:pt>
              </c:strCache>
            </c:strRef>
          </c:cat>
          <c:val>
            <c:numRef>
              <c:f>Used!$C$2:$C$12</c:f>
              <c:numCache>
                <c:formatCode>General</c:formatCode>
                <c:ptCount val="11"/>
                <c:pt idx="0">
                  <c:v>42</c:v>
                </c:pt>
                <c:pt idx="1">
                  <c:v>52</c:v>
                </c:pt>
                <c:pt idx="2">
                  <c:v>53</c:v>
                </c:pt>
                <c:pt idx="3">
                  <c:v>61</c:v>
                </c:pt>
                <c:pt idx="4">
                  <c:v>59</c:v>
                </c:pt>
                <c:pt idx="5">
                  <c:v>57</c:v>
                </c:pt>
                <c:pt idx="6">
                  <c:v>68</c:v>
                </c:pt>
                <c:pt idx="7">
                  <c:v>66</c:v>
                </c:pt>
                <c:pt idx="8">
                  <c:v>70</c:v>
                </c:pt>
                <c:pt idx="9">
                  <c:v>77</c:v>
                </c:pt>
                <c:pt idx="1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78-4EC9-833F-2D621A8092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2781520"/>
        <c:axId val="1"/>
        <c:axId val="0"/>
      </c:bar3DChart>
      <c:catAx>
        <c:axId val="5278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81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Future!$B$1</c:f>
              <c:strCache>
                <c:ptCount val="1"/>
                <c:pt idx="0">
                  <c:v>Yes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b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Future!$A$2:$A$12</c:f>
              <c:strCache>
                <c:ptCount val="11"/>
                <c:pt idx="0">
                  <c:v>Other Coach Trips</c:v>
                </c:pt>
                <c:pt idx="1">
                  <c:v>Christmas Market Trips</c:v>
                </c:pt>
                <c:pt idx="2">
                  <c:v>Fireworks @ Roman Park</c:v>
                </c:pt>
                <c:pt idx="3">
                  <c:v>Seaside Trips</c:v>
                </c:pt>
                <c:pt idx="4">
                  <c:v>Community Parties</c:v>
                </c:pt>
                <c:pt idx="5">
                  <c:v>Christmas Lunches Over 65's</c:v>
                </c:pt>
                <c:pt idx="6">
                  <c:v>Football</c:v>
                </c:pt>
                <c:pt idx="7">
                  <c:v>Tennis</c:v>
                </c:pt>
                <c:pt idx="8">
                  <c:v>MKPA</c:v>
                </c:pt>
                <c:pt idx="9">
                  <c:v>Circus Skills</c:v>
                </c:pt>
                <c:pt idx="10">
                  <c:v>Basketball</c:v>
                </c:pt>
              </c:strCache>
            </c:strRef>
          </c:cat>
          <c:val>
            <c:numRef>
              <c:f>Future!$B$2:$B$12</c:f>
              <c:numCache>
                <c:formatCode>0</c:formatCode>
                <c:ptCount val="11"/>
                <c:pt idx="0">
                  <c:v>53</c:v>
                </c:pt>
                <c:pt idx="1">
                  <c:v>47</c:v>
                </c:pt>
                <c:pt idx="2">
                  <c:v>47</c:v>
                </c:pt>
                <c:pt idx="3">
                  <c:v>47</c:v>
                </c:pt>
                <c:pt idx="4">
                  <c:v>42</c:v>
                </c:pt>
                <c:pt idx="5">
                  <c:v>27</c:v>
                </c:pt>
                <c:pt idx="6">
                  <c:v>18</c:v>
                </c:pt>
                <c:pt idx="7">
                  <c:v>16</c:v>
                </c:pt>
                <c:pt idx="8">
                  <c:v>16</c:v>
                </c:pt>
                <c:pt idx="9">
                  <c:v>15</c:v>
                </c:pt>
                <c:pt idx="1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F7-4A08-A855-F6FDDC1B9E1F}"/>
            </c:ext>
          </c:extLst>
        </c:ser>
        <c:ser>
          <c:idx val="1"/>
          <c:order val="1"/>
          <c:tx>
            <c:strRef>
              <c:f>Future!$C$1</c:f>
              <c:strCache>
                <c:ptCount val="1"/>
                <c:pt idx="0">
                  <c:v>No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6.9135804858716779E-3"/>
                  <c:y val="1.31418377856396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3F7-4A08-A855-F6FDDC1B9E1F}"/>
                </c:ext>
              </c:extLst>
            </c:dLbl>
            <c:dLbl>
              <c:idx val="1"/>
              <c:layout>
                <c:manualLayout>
                  <c:x val="3.6550006104091874E-3"/>
                  <c:y val="9.6545216178136944E-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7041927119010559E-2"/>
                      <c:h val="5.59194696166711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53F7-4A08-A855-F6FDDC1B9E1F}"/>
                </c:ext>
              </c:extLst>
            </c:dLbl>
            <c:dLbl>
              <c:idx val="2"/>
              <c:layout>
                <c:manualLayout>
                  <c:x val="5.8229817224398272E-3"/>
                  <c:y val="-4.55927188069067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FA-4506-8556-93A0D0E08107}"/>
                </c:ext>
              </c:extLst>
            </c:dLbl>
            <c:dLbl>
              <c:idx val="3"/>
              <c:layout>
                <c:manualLayout>
                  <c:x val="5.8229817224398272E-3"/>
                  <c:y val="-4.179284277851176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6FA-4506-8556-93A0D0E08107}"/>
                </c:ext>
              </c:extLst>
            </c:dLbl>
            <c:dLbl>
              <c:idx val="4"/>
              <c:layout>
                <c:manualLayout>
                  <c:x val="5.8229817224398272E-3"/>
                  <c:y val="-4.179284277851176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6FA-4506-8556-93A0D0E08107}"/>
                </c:ext>
              </c:extLst>
            </c:dLbl>
            <c:dLbl>
              <c:idx val="10"/>
              <c:layout>
                <c:manualLayout>
                  <c:x val="2.348008075668719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3F7-4A08-A855-F6FDDC1B9E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Future!$A$2:$A$12</c:f>
              <c:strCache>
                <c:ptCount val="11"/>
                <c:pt idx="0">
                  <c:v>Other Coach Trips</c:v>
                </c:pt>
                <c:pt idx="1">
                  <c:v>Christmas Market Trips</c:v>
                </c:pt>
                <c:pt idx="2">
                  <c:v>Fireworks @ Roman Park</c:v>
                </c:pt>
                <c:pt idx="3">
                  <c:v>Seaside Trips</c:v>
                </c:pt>
                <c:pt idx="4">
                  <c:v>Community Parties</c:v>
                </c:pt>
                <c:pt idx="5">
                  <c:v>Christmas Lunches Over 65's</c:v>
                </c:pt>
                <c:pt idx="6">
                  <c:v>Football</c:v>
                </c:pt>
                <c:pt idx="7">
                  <c:v>Tennis</c:v>
                </c:pt>
                <c:pt idx="8">
                  <c:v>MKPA</c:v>
                </c:pt>
                <c:pt idx="9">
                  <c:v>Circus Skills</c:v>
                </c:pt>
                <c:pt idx="10">
                  <c:v>Basketball</c:v>
                </c:pt>
              </c:strCache>
            </c:strRef>
          </c:cat>
          <c:val>
            <c:numRef>
              <c:f>Future!$C$2:$C$12</c:f>
              <c:numCache>
                <c:formatCode>0</c:formatCode>
                <c:ptCount val="11"/>
                <c:pt idx="0">
                  <c:v>28</c:v>
                </c:pt>
                <c:pt idx="1">
                  <c:v>34</c:v>
                </c:pt>
                <c:pt idx="2">
                  <c:v>34</c:v>
                </c:pt>
                <c:pt idx="3">
                  <c:v>34</c:v>
                </c:pt>
                <c:pt idx="4">
                  <c:v>39</c:v>
                </c:pt>
                <c:pt idx="5">
                  <c:v>54</c:v>
                </c:pt>
                <c:pt idx="6">
                  <c:v>63</c:v>
                </c:pt>
                <c:pt idx="7">
                  <c:v>65</c:v>
                </c:pt>
                <c:pt idx="8">
                  <c:v>65</c:v>
                </c:pt>
                <c:pt idx="9">
                  <c:v>66</c:v>
                </c:pt>
                <c:pt idx="10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3F7-4A08-A855-F6FDDC1B9E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2770288"/>
        <c:axId val="1"/>
        <c:axId val="0"/>
      </c:bar3DChart>
      <c:catAx>
        <c:axId val="52770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70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274896639781914E-2"/>
          <c:y val="8.8638886819665516E-2"/>
          <c:w val="0.94145517612799789"/>
          <c:h val="0.78297302261789592"/>
        </c:manualLayout>
      </c:layout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C21D-4462-9007-8FC2EFF9B8C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21D-4462-9007-8FC2EFF9B8C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C21D-4462-9007-8FC2EFF9B8C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21D-4462-9007-8FC2EFF9B8C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21D-4462-9007-8FC2EFF9B8CD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21D-4462-9007-8FC2EFF9B8CD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C21D-4462-9007-8FC2EFF9B8CD}"/>
              </c:ext>
            </c:extLst>
          </c:dPt>
          <c:dLbls>
            <c:dLbl>
              <c:idx val="0"/>
              <c:layout>
                <c:manualLayout>
                  <c:x val="-4.3149946062567418E-3"/>
                  <c:y val="0.112676056338028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1D-4462-9007-8FC2EFF9B8CD}"/>
                </c:ext>
              </c:extLst>
            </c:dLbl>
            <c:dLbl>
              <c:idx val="1"/>
              <c:layout>
                <c:manualLayout>
                  <c:x val="-3.9553660296761144E-17"/>
                  <c:y val="0.1201877934272300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21D-4462-9007-8FC2EFF9B8CD}"/>
                </c:ext>
              </c:extLst>
            </c:dLbl>
            <c:dLbl>
              <c:idx val="2"/>
              <c:layout>
                <c:manualLayout>
                  <c:x val="-7.9107320593522287E-17"/>
                  <c:y val="0.112676056338028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21D-4462-9007-8FC2EFF9B8CD}"/>
                </c:ext>
              </c:extLst>
            </c:dLbl>
            <c:dLbl>
              <c:idx val="3"/>
              <c:layout>
                <c:manualLayout>
                  <c:x val="0"/>
                  <c:y val="0.1164319248826291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1D-4462-9007-8FC2EFF9B8CD}"/>
                </c:ext>
              </c:extLst>
            </c:dLbl>
            <c:dLbl>
              <c:idx val="4"/>
              <c:layout>
                <c:manualLayout>
                  <c:x val="-7.9107320593522287E-17"/>
                  <c:y val="0.1051643192488263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21D-4462-9007-8FC2EFF9B8CD}"/>
                </c:ext>
              </c:extLst>
            </c:dLbl>
            <c:dLbl>
              <c:idx val="5"/>
              <c:layout>
                <c:manualLayout>
                  <c:x val="0"/>
                  <c:y val="0.1239436619718309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21D-4462-9007-8FC2EFF9B8CD}"/>
                </c:ext>
              </c:extLst>
            </c:dLbl>
            <c:dLbl>
              <c:idx val="6"/>
              <c:layout>
                <c:manualLayout>
                  <c:x val="2.1574973031283709E-3"/>
                  <c:y val="0.1314553990610328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21D-4462-9007-8FC2EFF9B8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'Services Rating '!$C$17:$C$23</c:f>
              <c:strCache>
                <c:ptCount val="7"/>
                <c:pt idx="0">
                  <c:v>Dog Waste Bins </c:v>
                </c:pt>
                <c:pt idx="1">
                  <c:v>Crime Detection Cameras </c:v>
                </c:pt>
                <c:pt idx="2">
                  <c:v> Enforcement Services </c:v>
                </c:pt>
                <c:pt idx="3">
                  <c:v>Skip Amnesty </c:v>
                </c:pt>
                <c:pt idx="4">
                  <c:v>Xmas Hampers </c:v>
                </c:pt>
                <c:pt idx="5">
                  <c:v>Citizens Advice Bureau </c:v>
                </c:pt>
                <c:pt idx="6">
                  <c:v>Job Club  </c:v>
                </c:pt>
              </c:strCache>
            </c:strRef>
          </c:cat>
          <c:val>
            <c:numRef>
              <c:f>'Services Rating '!$D$17:$D$23</c:f>
              <c:numCache>
                <c:formatCode>General</c:formatCode>
                <c:ptCount val="7"/>
                <c:pt idx="0">
                  <c:v>451</c:v>
                </c:pt>
                <c:pt idx="1">
                  <c:v>449</c:v>
                </c:pt>
                <c:pt idx="2">
                  <c:v>427</c:v>
                </c:pt>
                <c:pt idx="3">
                  <c:v>412</c:v>
                </c:pt>
                <c:pt idx="4">
                  <c:v>352</c:v>
                </c:pt>
                <c:pt idx="5">
                  <c:v>369</c:v>
                </c:pt>
                <c:pt idx="6">
                  <c:v>248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21D-4462-9007-8FC2EFF9B8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52770704"/>
        <c:axId val="1"/>
      </c:barChart>
      <c:catAx>
        <c:axId val="52770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480"/>
          <c:min val="1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70704"/>
        <c:crosses val="autoZero"/>
        <c:crossBetween val="between"/>
        <c:majorUnit val="30"/>
        <c:min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278881393290052"/>
          <c:y val="8.3805340630561651E-2"/>
          <c:w val="0.39442246383469848"/>
          <c:h val="0.77206117681269204"/>
        </c:manualLayout>
      </c:layout>
      <c:pieChart>
        <c:varyColors val="1"/>
        <c:ser>
          <c:idx val="0"/>
          <c:order val="0"/>
          <c:tx>
            <c:strRef>
              <c:f>Sheet4!$B$1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CC66FF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89D-4F91-BA7B-37E76BD9C164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89D-4F91-BA7B-37E76BD9C164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89D-4F91-BA7B-37E76BD9C164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89D-4F91-BA7B-37E76BD9C164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C89D-4F91-BA7B-37E76BD9C164}"/>
              </c:ext>
            </c:extLst>
          </c:dPt>
          <c:dPt>
            <c:idx val="5"/>
            <c:bubble3D val="0"/>
            <c:spPr>
              <a:solidFill>
                <a:srgbClr val="FF505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C89D-4F91-BA7B-37E76BD9C164}"/>
              </c:ext>
            </c:extLst>
          </c:dPt>
          <c:dPt>
            <c:idx val="6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C89D-4F91-BA7B-37E76BD9C164}"/>
              </c:ext>
            </c:extLst>
          </c:dPt>
          <c:dLbls>
            <c:dLbl>
              <c:idx val="0"/>
              <c:spPr>
                <a:noFill/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C89D-4F91-BA7B-37E76BD9C164}"/>
                </c:ext>
              </c:extLst>
            </c:dLbl>
            <c:dLbl>
              <c:idx val="1"/>
              <c:spPr>
                <a:noFill/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C89D-4F91-BA7B-37E76BD9C164}"/>
                </c:ext>
              </c:extLst>
            </c:dLbl>
            <c:dLbl>
              <c:idx val="2"/>
              <c:spPr>
                <a:noFill/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5-C89D-4F91-BA7B-37E76BD9C164}"/>
                </c:ext>
              </c:extLst>
            </c:dLbl>
            <c:dLbl>
              <c:idx val="3"/>
              <c:spPr>
                <a:noFill/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7-C89D-4F91-BA7B-37E76BD9C164}"/>
                </c:ext>
              </c:extLst>
            </c:dLbl>
            <c:dLbl>
              <c:idx val="4"/>
              <c:spPr>
                <a:noFill/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9-C89D-4F91-BA7B-37E76BD9C164}"/>
                </c:ext>
              </c:extLst>
            </c:dLbl>
            <c:dLbl>
              <c:idx val="5"/>
              <c:spPr>
                <a:noFill/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A-C89D-4F91-BA7B-37E76BD9C164}"/>
                </c:ext>
              </c:extLst>
            </c:dLbl>
            <c:dLbl>
              <c:idx val="6"/>
              <c:spPr>
                <a:noFill/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B-C89D-4F91-BA7B-37E76BD9C1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Sheet4!$A$2:$A$8</c:f>
              <c:strCache>
                <c:ptCount val="7"/>
                <c:pt idx="0">
                  <c:v>Bradville</c:v>
                </c:pt>
                <c:pt idx="1">
                  <c:v>Bancroft</c:v>
                </c:pt>
                <c:pt idx="2">
                  <c:v>Bancroft Park</c:v>
                </c:pt>
                <c:pt idx="3">
                  <c:v>Blue Bridge</c:v>
                </c:pt>
                <c:pt idx="4">
                  <c:v>Stantonbury</c:v>
                </c:pt>
                <c:pt idx="5">
                  <c:v>Linford Wood</c:v>
                </c:pt>
                <c:pt idx="6">
                  <c:v>Oakridge Park</c:v>
                </c:pt>
              </c:strCache>
            </c:strRef>
          </c:cat>
          <c:val>
            <c:numRef>
              <c:f>Sheet4!$B$2:$B$8</c:f>
              <c:numCache>
                <c:formatCode>General</c:formatCode>
                <c:ptCount val="7"/>
                <c:pt idx="0">
                  <c:v>24</c:v>
                </c:pt>
                <c:pt idx="1">
                  <c:v>12</c:v>
                </c:pt>
                <c:pt idx="2">
                  <c:v>3</c:v>
                </c:pt>
                <c:pt idx="3">
                  <c:v>4</c:v>
                </c:pt>
                <c:pt idx="4">
                  <c:v>35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89D-4F91-BA7B-37E76BD9C1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Sheet4!$D$1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CC66FF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E42-4CF8-8A05-193AEE7BFEB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E42-4CF8-8A05-193AEE7BFEB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E42-4CF8-8A05-193AEE7BFEB6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E42-4CF8-8A05-193AEE7BFEB6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5E42-4CF8-8A05-193AEE7BFEB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Sheet4!$C$2:$C$6</c:f>
              <c:strCache>
                <c:ptCount val="5"/>
                <c:pt idx="0">
                  <c:v>25 - 34 </c:v>
                </c:pt>
                <c:pt idx="1">
                  <c:v>35-44 </c:v>
                </c:pt>
                <c:pt idx="2">
                  <c:v>45 - 54 </c:v>
                </c:pt>
                <c:pt idx="3">
                  <c:v>55 - 64 </c:v>
                </c:pt>
                <c:pt idx="4">
                  <c:v>65+</c:v>
                </c:pt>
              </c:strCache>
            </c:strRef>
          </c:cat>
          <c:val>
            <c:numRef>
              <c:f>Sheet4!$D$2:$D$6</c:f>
              <c:numCache>
                <c:formatCode>General</c:formatCode>
                <c:ptCount val="5"/>
                <c:pt idx="0">
                  <c:v>4</c:v>
                </c:pt>
                <c:pt idx="1">
                  <c:v>18</c:v>
                </c:pt>
                <c:pt idx="2">
                  <c:v>15</c:v>
                </c:pt>
                <c:pt idx="3">
                  <c:v>16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E42-4CF8-8A05-193AEE7BFE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623687376124085"/>
          <c:y val="0.91717023585257051"/>
          <c:w val="0.41588028903263857"/>
          <c:h val="5.77537688036309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E891E-D448-509D-6933-1DCDED25E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4DE3CE-A0D4-8E13-8331-3F0E70FC52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BBB87-D0DA-E48F-8E2E-0E070DB83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F6F9-194B-44EE-B924-3A524A14BE0D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86AB1-5E83-E15D-8332-F9B0230A5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2644D-ED86-D762-102D-CCEE0A6AB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D9D17-9E5A-4AC4-B79A-D8B00F977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72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BF97E-E1AB-7746-5F1C-A4E8DFAD9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B42214-2298-A4DF-AE2D-CEB63CA22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1EA5FA-F7D0-5DE4-6921-5611DB2A4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F6F9-194B-44EE-B924-3A524A14BE0D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D89DA-D2D6-BAB7-0107-FBBABCA8A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18AD8-1260-9B24-ADD0-C474EAAA9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D9D17-9E5A-4AC4-B79A-D8B00F977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569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FBA1D-6359-15B3-99A5-E0EA761F78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084053-7F10-8320-C325-933B3ED6E9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95058-B78C-B786-6443-16A9A0D13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F6F9-194B-44EE-B924-3A524A14BE0D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32885-C2A2-9ADE-BA47-ECA97869D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A1EC1-8E7A-BAB7-F6D3-80F8DA16A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D9D17-9E5A-4AC4-B79A-D8B00F977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39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65BE2-9138-0DF3-D968-32BB554C9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01774-8A9E-B183-3558-0FB16291D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58423-7040-DE51-E406-86904BFBB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F6F9-194B-44EE-B924-3A524A14BE0D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E6E2C-B400-8EBB-BF28-5591815E6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95C1F-9BB5-0DCB-2D3A-75447151D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D9D17-9E5A-4AC4-B79A-D8B00F977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762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4E930-CA90-0567-1D64-5AEC962C5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D9303A-893F-23B5-5285-0471D524C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72DC5-683F-CDC7-8EE5-E1137C5DB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F6F9-194B-44EE-B924-3A524A14BE0D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E983B-7062-CA71-2CC3-3A5FB2961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0978C-8E82-C0BC-ABB0-F197B3236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D9D17-9E5A-4AC4-B79A-D8B00F977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46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97037-7CAE-2B5D-9846-9B108AA23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9B446-0BAC-A838-1C8A-795A4D9E5A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313D64-0D30-5DE8-0B52-7B063E7BA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E004EC-4D43-9E4A-48DF-1E6D75CD5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F6F9-194B-44EE-B924-3A524A14BE0D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8F3911-45BF-79D6-F067-F539B189E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FDA508-C7B0-733C-C8EC-6C5C38CE8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D9D17-9E5A-4AC4-B79A-D8B00F977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028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6ED60-EA20-0CDB-0785-842DF0841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3E0745-BCB4-712E-47D7-7675E371A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19A2D0-B12D-0FFF-5992-EBF99612F3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D13114-8CCC-C2AB-0DEB-4ABDD2A26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44E104-8DAD-6347-00A6-BDADCF8E3F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45408E-B6AE-7377-EA51-BED612DD0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F6F9-194B-44EE-B924-3A524A14BE0D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06D5EF-20C2-C355-8B7F-FE04FB37B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01A35F-017C-6D9A-EB2E-CCA409B0B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D9D17-9E5A-4AC4-B79A-D8B00F977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609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D5B16-9ABC-207C-A03C-BD682A483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81F820-C80E-4473-4D9D-8F69F6059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F6F9-194B-44EE-B924-3A524A14BE0D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4D7C60-5374-BCD9-EFFD-D4134076A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492413-ADC6-DCDC-A472-31FA7D157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D9D17-9E5A-4AC4-B79A-D8B00F977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24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F624FC-21F5-667C-79F5-4CD6E1D4C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F6F9-194B-44EE-B924-3A524A14BE0D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29A9DF-7ABF-DFB5-6809-12769A498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5B0C3F-A9CA-185D-4767-354F783E9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D9D17-9E5A-4AC4-B79A-D8B00F977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4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77FD8-A5E5-C247-8828-AEBEC79F9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2F36F-9A35-E18D-14B2-EEA6A8347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B27964-7050-95EF-CC69-E9F8E5A8EB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4F0C21-F1D0-52E8-5E31-3BBF44627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F6F9-194B-44EE-B924-3A524A14BE0D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CF61AD-257C-526B-0146-619C23899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62B88C-2B33-B93B-82AE-5AF2EBFC7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D9D17-9E5A-4AC4-B79A-D8B00F977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588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3112B-C873-09F8-F755-5F3669AE2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819432-A65B-FF51-1A30-2C90629BD9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98F05A-9AEF-ED81-F7D6-9DA5DB1C73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B529A8-19CE-B65D-F8A7-4751EB5ED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F6F9-194B-44EE-B924-3A524A14BE0D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7983CD-056F-3476-49E0-E3A8E9A45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E8E77F-A175-F475-15C3-0BECA5468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D9D17-9E5A-4AC4-B79A-D8B00F977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79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09537E-00F8-148E-A456-A38FE36A3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6EE50-FAA7-565A-2B29-777801E0E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D256D-8F3E-F96A-0898-EDA155C33A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9F6F9-194B-44EE-B924-3A524A14BE0D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2B3CB-00A0-5523-FD24-AABE0CFBEC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BB5E9-3116-AEC8-ECB3-31ACDE6413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D9D17-9E5A-4AC4-B79A-D8B00F977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530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E6C33E-F13B-8F65-7B29-74365D6C3E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en-US" sz="4400" dirty="0">
                <a:solidFill>
                  <a:srgbClr val="080808"/>
                </a:solidFill>
              </a:rPr>
              <a:t>RESULTS</a:t>
            </a:r>
            <a:br>
              <a:rPr lang="en-US" sz="4400" dirty="0">
                <a:solidFill>
                  <a:srgbClr val="080808"/>
                </a:solidFill>
              </a:rPr>
            </a:br>
            <a:r>
              <a:rPr lang="en-US" sz="4400" dirty="0">
                <a:solidFill>
                  <a:srgbClr val="080808"/>
                </a:solidFill>
              </a:rPr>
              <a:t>81 RESPONSES</a:t>
            </a:r>
            <a:endParaRPr lang="en-GB" sz="4400" dirty="0">
              <a:solidFill>
                <a:srgbClr val="080808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D21150-9092-640F-BF4F-82FB6582C0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n-US" sz="5400" b="1" dirty="0">
                <a:solidFill>
                  <a:srgbClr val="080808"/>
                </a:solidFill>
              </a:rPr>
              <a:t>Residents Survey </a:t>
            </a:r>
            <a:br>
              <a:rPr lang="en-US" sz="5400" b="1" dirty="0">
                <a:solidFill>
                  <a:srgbClr val="080808"/>
                </a:solidFill>
              </a:rPr>
            </a:br>
            <a:r>
              <a:rPr lang="en-US" sz="5400" b="1" dirty="0">
                <a:solidFill>
                  <a:srgbClr val="080808"/>
                </a:solidFill>
              </a:rPr>
              <a:t>December 2022</a:t>
            </a:r>
            <a:endParaRPr lang="en-GB" sz="5400" b="1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92A39F7F-BD24-3010-507C-0FD082A348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436" y="1411570"/>
            <a:ext cx="3443420" cy="89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188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A0C82CB-17B2-83B6-1589-BDC0366CE2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8827002"/>
              </p:ext>
            </p:extLst>
          </p:nvPr>
        </p:nvGraphicFramePr>
        <p:xfrm>
          <a:off x="475687" y="1427384"/>
          <a:ext cx="10905066" cy="5571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BEB128A-383E-A918-D60E-49D661226DE8}"/>
              </a:ext>
            </a:extLst>
          </p:cNvPr>
          <p:cNvSpPr txBox="1"/>
          <p:nvPr/>
        </p:nvSpPr>
        <p:spPr>
          <a:xfrm>
            <a:off x="2074173" y="434824"/>
            <a:ext cx="7826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PARISH EVENTS USED IN THE PAST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174863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AAE4E70-6075-55DC-1D9C-3A629069FC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2608601"/>
              </p:ext>
            </p:extLst>
          </p:nvPr>
        </p:nvGraphicFramePr>
        <p:xfrm>
          <a:off x="643467" y="1187906"/>
          <a:ext cx="10905066" cy="5571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413427B-A456-1DC4-A34B-8F5F2C5FDEFD}"/>
              </a:ext>
            </a:extLst>
          </p:cNvPr>
          <p:cNvSpPr txBox="1"/>
          <p:nvPr/>
        </p:nvSpPr>
        <p:spPr>
          <a:xfrm>
            <a:off x="1214325" y="319177"/>
            <a:ext cx="9767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PARISH EVENTS WOULD USE IN THE FUTURE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206295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6E33029-47A9-B7D2-D598-6A2F02BDD5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2877707"/>
              </p:ext>
            </p:extLst>
          </p:nvPr>
        </p:nvGraphicFramePr>
        <p:xfrm>
          <a:off x="537663" y="1084506"/>
          <a:ext cx="10905066" cy="5571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BEB2C75-B37F-6175-D382-43AB6A781091}"/>
              </a:ext>
            </a:extLst>
          </p:cNvPr>
          <p:cNvSpPr txBox="1"/>
          <p:nvPr/>
        </p:nvSpPr>
        <p:spPr>
          <a:xfrm>
            <a:off x="-38878" y="363906"/>
            <a:ext cx="12269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SERVICES RATED MOST IMPORTANT TO LEAST IMPORTANT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966883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EB2C75-B37F-6175-D382-43AB6A781091}"/>
              </a:ext>
            </a:extLst>
          </p:cNvPr>
          <p:cNvSpPr txBox="1"/>
          <p:nvPr/>
        </p:nvSpPr>
        <p:spPr>
          <a:xfrm>
            <a:off x="2389464" y="345209"/>
            <a:ext cx="7717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Feedback / Suggestions from Residents</a:t>
            </a:r>
            <a:endParaRPr lang="en-GB" sz="3600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C03AB6A-A0A1-2AC7-C312-4EB16637D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968078"/>
            <a:ext cx="12191999" cy="5889921"/>
          </a:xfrm>
        </p:spPr>
        <p:txBody>
          <a:bodyPr numCol="2">
            <a:normAutofit/>
          </a:bodyPr>
          <a:lstStyle/>
          <a:p>
            <a:r>
              <a:rPr lang="en-US" sz="1400" b="1" dirty="0"/>
              <a:t>Community Hub up and running </a:t>
            </a:r>
          </a:p>
          <a:p>
            <a:r>
              <a:rPr lang="en-US" sz="1400" b="1" dirty="0"/>
              <a:t>Path clearing so buggies are able to walk on the path, Also some </a:t>
            </a:r>
            <a:r>
              <a:rPr lang="en-US" sz="1400" b="1" dirty="0" err="1"/>
              <a:t>tlc</a:t>
            </a:r>
            <a:r>
              <a:rPr lang="en-US" sz="1400" b="1" dirty="0"/>
              <a:t> on park equipment.</a:t>
            </a:r>
          </a:p>
          <a:p>
            <a:r>
              <a:rPr lang="en-US" sz="1400" b="1" dirty="0"/>
              <a:t>Food bank, Local shop, Local café, Free yoga, More litter bins</a:t>
            </a:r>
          </a:p>
          <a:p>
            <a:r>
              <a:rPr lang="en-US" sz="1400" b="1" dirty="0"/>
              <a:t>More regular events like cake sales, coffee mornings, guided walks etc. </a:t>
            </a:r>
          </a:p>
          <a:p>
            <a:r>
              <a:rPr lang="en-US" sz="1400" b="1" dirty="0"/>
              <a:t>More litter bins </a:t>
            </a:r>
          </a:p>
          <a:p>
            <a:r>
              <a:rPr lang="en-US" sz="1400" b="1" dirty="0"/>
              <a:t>Trips to open gardens. Art classes. </a:t>
            </a:r>
          </a:p>
          <a:p>
            <a:r>
              <a:rPr lang="en-US" sz="1400" b="1" dirty="0"/>
              <a:t>More children's clubs at the community hub and a food bank </a:t>
            </a:r>
          </a:p>
          <a:p>
            <a:r>
              <a:rPr lang="en-US" sz="1400" b="1" dirty="0"/>
              <a:t>More police patrolling the area </a:t>
            </a:r>
          </a:p>
          <a:p>
            <a:r>
              <a:rPr lang="en-US" sz="1400" b="1" dirty="0"/>
              <a:t>Exercise classes - all levels, Walking group </a:t>
            </a:r>
          </a:p>
          <a:p>
            <a:r>
              <a:rPr lang="en-US" sz="1400" b="1" dirty="0"/>
              <a:t>Drop in cafe/ information place for all ages </a:t>
            </a:r>
          </a:p>
          <a:p>
            <a:r>
              <a:rPr lang="en-US" sz="1400" b="1" dirty="0"/>
              <a:t>I like the idea of possible Groups/Services at Community Hub. IT Clinic, Cycle Repairs, Café, Dementia </a:t>
            </a:r>
          </a:p>
          <a:p>
            <a:r>
              <a:rPr lang="en-US" sz="1400" b="1" dirty="0"/>
              <a:t>Mobile Library, Book Club, Social Cafe and Play Group for children.</a:t>
            </a:r>
          </a:p>
          <a:p>
            <a:r>
              <a:rPr lang="en-US" sz="1400" b="1" i="0" u="none" strike="noStrike" dirty="0">
                <a:solidFill>
                  <a:srgbClr val="000000"/>
                </a:solidFill>
                <a:effectLst/>
              </a:rPr>
              <a:t>Keeping our streets clean tidy and safe</a:t>
            </a:r>
            <a:r>
              <a:rPr lang="en-US" sz="1400" b="1" dirty="0"/>
              <a:t> </a:t>
            </a:r>
          </a:p>
          <a:p>
            <a:r>
              <a:rPr lang="en-US" sz="1400" b="1" i="0" u="none" strike="noStrike" dirty="0">
                <a:solidFill>
                  <a:srgbClr val="000000"/>
                </a:solidFill>
                <a:effectLst/>
              </a:rPr>
              <a:t>Security on the street, more cameras around the windmill and surrounding bridge area. Drug dealing, littering and attacks on local houses need addressing. </a:t>
            </a:r>
          </a:p>
          <a:p>
            <a:r>
              <a:rPr lang="en-GB" sz="1400" b="1" i="0" u="none" strike="noStrike" dirty="0">
                <a:solidFill>
                  <a:srgbClr val="000000"/>
                </a:solidFill>
                <a:effectLst/>
              </a:rPr>
              <a:t>Local park clean </a:t>
            </a:r>
          </a:p>
          <a:p>
            <a:r>
              <a:rPr lang="en-US" sz="1400" b="1" i="0" u="none" strike="noStrike" dirty="0">
                <a:solidFill>
                  <a:srgbClr val="000000"/>
                </a:solidFill>
                <a:effectLst/>
              </a:rPr>
              <a:t>Regular grounds maintenance. Maybe daffodils on the roundabouts </a:t>
            </a:r>
            <a:endParaRPr lang="en-GB" sz="1400" b="1" dirty="0">
              <a:solidFill>
                <a:srgbClr val="000000"/>
              </a:solidFill>
            </a:endParaRPr>
          </a:p>
          <a:p>
            <a:r>
              <a:rPr lang="en-US" sz="1400" b="1" i="0" u="none" strike="noStrike" dirty="0">
                <a:solidFill>
                  <a:srgbClr val="000000"/>
                </a:solidFill>
                <a:effectLst/>
              </a:rPr>
              <a:t>Parties for children, Arts fairs for kids.</a:t>
            </a:r>
          </a:p>
          <a:p>
            <a:r>
              <a:rPr lang="en-US" sz="1400" b="1" i="0" u="none" strike="noStrike" dirty="0">
                <a:solidFill>
                  <a:srgbClr val="000000"/>
                </a:solidFill>
                <a:effectLst/>
              </a:rPr>
              <a:t>Someone to shift the abandoned e-scooters littering up the </a:t>
            </a:r>
            <a:r>
              <a:rPr lang="en-US" sz="1400" b="1" i="0" u="none" strike="noStrike" dirty="0" err="1">
                <a:solidFill>
                  <a:srgbClr val="000000"/>
                </a:solidFill>
                <a:effectLst/>
              </a:rPr>
              <a:t>Redways</a:t>
            </a:r>
            <a:r>
              <a:rPr lang="en-US" sz="1400" b="1" i="0" u="none" strike="noStrike" dirty="0">
                <a:solidFill>
                  <a:srgbClr val="000000"/>
                </a:solidFill>
                <a:effectLst/>
              </a:rPr>
              <a:t>; they're at best a nuisance, and on occasion an actual hazard.</a:t>
            </a:r>
            <a:r>
              <a:rPr lang="en-US" sz="1400" b="1" dirty="0">
                <a:solidFill>
                  <a:srgbClr val="000000"/>
                </a:solidFill>
              </a:rPr>
              <a:t> </a:t>
            </a:r>
            <a:r>
              <a:rPr lang="en-US" sz="1400" b="1" i="0" u="none" strike="noStrike" dirty="0">
                <a:solidFill>
                  <a:srgbClr val="000000"/>
                </a:solidFill>
                <a:effectLst/>
              </a:rPr>
              <a:t>I'd also like to see people who fail to pick up after their dog fined. </a:t>
            </a:r>
          </a:p>
          <a:p>
            <a:r>
              <a:rPr lang="en-US" sz="1400" b="1" i="0" u="none" strike="noStrike" dirty="0">
                <a:solidFill>
                  <a:srgbClr val="000000"/>
                </a:solidFill>
                <a:effectLst/>
              </a:rPr>
              <a:t>Some trimming of the greenery that seems to grow over red ways.</a:t>
            </a:r>
            <a:r>
              <a:rPr lang="en-US" sz="1400" b="1" dirty="0"/>
              <a:t> </a:t>
            </a:r>
            <a:endParaRPr lang="en-US" sz="1400" b="1" dirty="0">
              <a:solidFill>
                <a:srgbClr val="000000"/>
              </a:solidFill>
            </a:endParaRPr>
          </a:p>
          <a:p>
            <a:r>
              <a:rPr lang="en-US" sz="1400" b="1" i="0" u="none" strike="noStrike" dirty="0">
                <a:solidFill>
                  <a:srgbClr val="000000"/>
                </a:solidFill>
                <a:effectLst/>
              </a:rPr>
              <a:t>Potholes being filled properly, Shrub/tree maintenance</a:t>
            </a:r>
            <a:r>
              <a:rPr lang="en-US" sz="1400" b="1" dirty="0"/>
              <a:t> </a:t>
            </a:r>
          </a:p>
          <a:p>
            <a:r>
              <a:rPr lang="en-GB" sz="1400" b="1" i="0" u="none" strike="noStrike" dirty="0">
                <a:solidFill>
                  <a:srgbClr val="000000"/>
                </a:solidFill>
                <a:effectLst/>
              </a:rPr>
              <a:t>Fireworks @ The Hub</a:t>
            </a:r>
            <a:r>
              <a:rPr lang="en-GB" sz="1400" b="1" dirty="0"/>
              <a:t> </a:t>
            </a:r>
            <a:endParaRPr lang="en-US" sz="1400" b="1" dirty="0"/>
          </a:p>
          <a:p>
            <a:r>
              <a:rPr lang="en-GB" sz="1400" b="1" i="0" u="none" strike="noStrike" dirty="0">
                <a:solidFill>
                  <a:srgbClr val="000000"/>
                </a:solidFill>
                <a:effectLst/>
              </a:rPr>
              <a:t>affordable child care &amp; services</a:t>
            </a:r>
            <a:r>
              <a:rPr lang="en-GB" sz="1400" b="1" dirty="0"/>
              <a:t> </a:t>
            </a:r>
            <a:endParaRPr lang="en-US" sz="1400" b="1" dirty="0"/>
          </a:p>
          <a:p>
            <a:r>
              <a:rPr lang="en-GB" sz="1400" b="1" i="0" u="none" strike="noStrike" dirty="0">
                <a:solidFill>
                  <a:srgbClr val="000000"/>
                </a:solidFill>
                <a:effectLst/>
              </a:rPr>
              <a:t>More Environmental Enforcement </a:t>
            </a:r>
          </a:p>
          <a:p>
            <a:r>
              <a:rPr lang="en-GB" sz="1400" b="1" dirty="0">
                <a:solidFill>
                  <a:srgbClr val="000000"/>
                </a:solidFill>
              </a:rPr>
              <a:t>More Skips</a:t>
            </a:r>
          </a:p>
          <a:p>
            <a:r>
              <a:rPr lang="en-GB" sz="1400" b="1" dirty="0">
                <a:solidFill>
                  <a:srgbClr val="000000"/>
                </a:solidFill>
              </a:rPr>
              <a:t>More activities for disabled people</a:t>
            </a:r>
          </a:p>
          <a:p>
            <a:r>
              <a:rPr lang="en-GB" sz="1400" b="1" dirty="0">
                <a:solidFill>
                  <a:srgbClr val="000000"/>
                </a:solidFill>
              </a:rPr>
              <a:t>Book swap, Plant/Seed Swap, Afternoon Teas/dances</a:t>
            </a:r>
          </a:p>
          <a:p>
            <a:r>
              <a:rPr lang="en-GB" sz="1400" b="1" dirty="0">
                <a:solidFill>
                  <a:srgbClr val="000000"/>
                </a:solidFill>
              </a:rPr>
              <a:t>BBQ for residents</a:t>
            </a:r>
          </a:p>
          <a:p>
            <a:r>
              <a:rPr lang="en-GB" sz="1400" b="1" dirty="0">
                <a:solidFill>
                  <a:srgbClr val="000000"/>
                </a:solidFill>
              </a:rPr>
              <a:t>Days Out</a:t>
            </a:r>
          </a:p>
          <a:p>
            <a:r>
              <a:rPr lang="en-GB" sz="1400" b="1" dirty="0">
                <a:solidFill>
                  <a:srgbClr val="000000"/>
                </a:solidFill>
              </a:rPr>
              <a:t>Permanent Cameras, Clear pond in Bancroft Park, </a:t>
            </a:r>
            <a:r>
              <a:rPr lang="en-US" sz="1400" b="1" dirty="0">
                <a:solidFill>
                  <a:srgbClr val="000000"/>
                </a:solidFill>
              </a:rPr>
              <a:t>Adult exercise equipment</a:t>
            </a:r>
          </a:p>
          <a:p>
            <a:r>
              <a:rPr lang="en-US" sz="1400" b="1" dirty="0">
                <a:solidFill>
                  <a:srgbClr val="000000"/>
                </a:solidFill>
              </a:rPr>
              <a:t>Bus Shelter opposite Woodend School</a:t>
            </a:r>
          </a:p>
          <a:p>
            <a:r>
              <a:rPr lang="en-US" sz="1400" b="1" dirty="0">
                <a:solidFill>
                  <a:srgbClr val="000000"/>
                </a:solidFill>
              </a:rPr>
              <a:t>Council Reps for Home repairs</a:t>
            </a:r>
          </a:p>
          <a:p>
            <a:r>
              <a:rPr lang="en-US" sz="1400" b="1" dirty="0">
                <a:solidFill>
                  <a:srgbClr val="000000"/>
                </a:solidFill>
              </a:rPr>
              <a:t>Back parks fixed and useable </a:t>
            </a:r>
            <a:endParaRPr lang="en-GB" sz="1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549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5DDFBFE-FB8B-6444-E30C-3D6E5C6D88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8881187"/>
              </p:ext>
            </p:extLst>
          </p:nvPr>
        </p:nvGraphicFramePr>
        <p:xfrm>
          <a:off x="439638" y="935495"/>
          <a:ext cx="10905066" cy="5571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D8BA5C0-5EE6-D4B4-305F-3FECC7E2AB47}"/>
              </a:ext>
            </a:extLst>
          </p:cNvPr>
          <p:cNvSpPr txBox="1"/>
          <p:nvPr/>
        </p:nvSpPr>
        <p:spPr>
          <a:xfrm>
            <a:off x="1670670" y="200996"/>
            <a:ext cx="8443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ESTATE SUMMARY – Number of Responses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287813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2B617E7-5C44-5773-7E10-C3C505FC77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1301965"/>
              </p:ext>
            </p:extLst>
          </p:nvPr>
        </p:nvGraphicFramePr>
        <p:xfrm>
          <a:off x="537663" y="1187906"/>
          <a:ext cx="10905066" cy="5571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5DB3D7F-443A-2721-3293-CDDC9210FA02}"/>
              </a:ext>
            </a:extLst>
          </p:cNvPr>
          <p:cNvSpPr txBox="1"/>
          <p:nvPr/>
        </p:nvSpPr>
        <p:spPr>
          <a:xfrm>
            <a:off x="1737726" y="352545"/>
            <a:ext cx="8716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AGE RANGE – Number of Responses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5573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380</Words>
  <Application>Microsoft Office PowerPoint</Application>
  <PresentationFormat>Widescreen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Residents Survey  December 2022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 Hardy</dc:creator>
  <cp:lastModifiedBy>Jess Hardy</cp:lastModifiedBy>
  <cp:revision>5</cp:revision>
  <dcterms:created xsi:type="dcterms:W3CDTF">2022-11-10T08:46:01Z</dcterms:created>
  <dcterms:modified xsi:type="dcterms:W3CDTF">2022-12-05T13:39:07Z</dcterms:modified>
</cp:coreProperties>
</file>